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91" r:id="rId2"/>
  </p:sldMasterIdLst>
  <p:notesMasterIdLst>
    <p:notesMasterId r:id="rId21"/>
  </p:notesMasterIdLst>
  <p:sldIdLst>
    <p:sldId id="271" r:id="rId3"/>
    <p:sldId id="298" r:id="rId4"/>
    <p:sldId id="287" r:id="rId5"/>
    <p:sldId id="300" r:id="rId6"/>
    <p:sldId id="289" r:id="rId7"/>
    <p:sldId id="299" r:id="rId8"/>
    <p:sldId id="290" r:id="rId9"/>
    <p:sldId id="286" r:id="rId10"/>
    <p:sldId id="283" r:id="rId11"/>
    <p:sldId id="278" r:id="rId12"/>
    <p:sldId id="279" r:id="rId13"/>
    <p:sldId id="280" r:id="rId14"/>
    <p:sldId id="285" r:id="rId15"/>
    <p:sldId id="293" r:id="rId16"/>
    <p:sldId id="294" r:id="rId17"/>
    <p:sldId id="295" r:id="rId18"/>
    <p:sldId id="296" r:id="rId19"/>
    <p:sldId id="297" r:id="rId20"/>
  </p:sldIdLst>
  <p:sldSz cx="10080625" cy="567055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5pPr>
    <a:lvl6pPr marL="2286000" algn="l" defTabSz="914400" rtl="0" eaLnBrk="1" latinLnBrk="0" hangingPunct="1"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6pPr>
    <a:lvl7pPr marL="2743200" algn="l" defTabSz="914400" rtl="0" eaLnBrk="1" latinLnBrk="0" hangingPunct="1"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7pPr>
    <a:lvl8pPr marL="3200400" algn="l" defTabSz="914400" rtl="0" eaLnBrk="1" latinLnBrk="0" hangingPunct="1"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8pPr>
    <a:lvl9pPr marL="3657600" algn="l" defTabSz="914400" rtl="0" eaLnBrk="1" latinLnBrk="0" hangingPunct="1">
      <a:defRPr sz="2200" kern="1200">
        <a:solidFill>
          <a:schemeClr val="bg1"/>
        </a:solidFill>
        <a:latin typeface="Source Sans Pro" panose="020B0503030403020204" pitchFamily="34" charset="0"/>
        <a:ea typeface="+mn-ea"/>
        <a:cs typeface="Tahom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716C"/>
    <a:srgbClr val="FFCCFF"/>
    <a:srgbClr val="FFFFCC"/>
    <a:srgbClr val="CBECDE"/>
    <a:srgbClr val="D3F8FD"/>
    <a:srgbClr val="E7F6EF"/>
    <a:srgbClr val="CCFFCC"/>
    <a:srgbClr val="92D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77565-7871-4043-ACBE-AE9C3ED8B1DB}" v="86" dt="2023-11-15T15:50:10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77399" autoAdjust="0"/>
  </p:normalViewPr>
  <p:slideViewPr>
    <p:cSldViewPr>
      <p:cViewPr varScale="1">
        <p:scale>
          <a:sx n="104" d="100"/>
          <a:sy n="104" d="100"/>
        </p:scale>
        <p:origin x="297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ECB1C226-7295-803C-68FB-832E30FDB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737F6646-B706-94C2-2D24-937D4BD49FD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66863" y="1117600"/>
            <a:ext cx="4421187" cy="373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9BEE09E-9978-2C4A-A81B-D4541D7960E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044575" y="5095875"/>
            <a:ext cx="5468938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D056644F-D68B-464F-8464-5A9FCFA6D0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360363" y="360363"/>
            <a:ext cx="29654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DBF5F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de-AT" altLang="en-US"/>
              <a:t> 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42D78BAB-5263-ED4B-A637-28CBC8BA796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30688" y="360363"/>
            <a:ext cx="29654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DBF5F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de-AT" altLang="en-US"/>
              <a:t> 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97B64D71-0E08-ED42-8F22-D4FFD81AB9E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60363" y="9832975"/>
            <a:ext cx="29654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DBF5F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de-AT" altLang="en-US"/>
              <a:t> 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323EC347-2AFD-1C43-B57E-6C8182B72A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30688" y="9832975"/>
            <a:ext cx="29654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spcBef>
                <a:spcPts val="25"/>
              </a:spcBef>
              <a:spcAft>
                <a:spcPts val="25"/>
              </a:spcAft>
              <a:buSzPct val="10000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DBF5F9"/>
                </a:solidFill>
                <a:latin typeface="Times New Roman" panose="02020603050405020304" pitchFamily="18" charset="0"/>
              </a:defRPr>
            </a:lvl1pPr>
          </a:lstStyle>
          <a:p>
            <a:fld id="{21FA7BCF-BD2C-45A2-BB28-F0943711704C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5200C5BC-AD47-1457-915D-BC4B81B83CA1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4558506" y="-4558506"/>
            <a:ext cx="963613" cy="10080625"/>
          </a:xfrm>
          <a:prstGeom prst="rect">
            <a:avLst/>
          </a:prstGeom>
          <a:gradFill rotWithShape="1">
            <a:gsLst>
              <a:gs pos="0">
                <a:srgbClr val="07716C"/>
              </a:gs>
              <a:gs pos="100000">
                <a:srgbClr val="19B79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55411FB1-FD8A-3114-DCA8-AA98B9811B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800" y="242888"/>
            <a:ext cx="25542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EF597F11-0745-657E-C287-B5B07C1AF8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3038" y="3914775"/>
            <a:ext cx="454025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0B0722-FCDF-F54B-AA02-0BD68AB8B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822719"/>
            <a:ext cx="7164213" cy="801722"/>
          </a:xfrm>
          <a:ln w="38100">
            <a:solidFill>
              <a:srgbClr val="19B790"/>
            </a:solidFill>
          </a:ln>
        </p:spPr>
        <p:txBody>
          <a:bodyPr lIns="216000" tIns="180000" rIns="216000" bIns="108000" anchor="b">
            <a:sp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8D771-2C39-C842-9E46-AB12BC5B1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286774"/>
            <a:ext cx="7559675" cy="137001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ED43D0D-6EE0-2D35-01D8-105CFC291A8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862422-C9C3-48E3-A761-EB37A8D55B33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135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49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547" y="1890183"/>
            <a:ext cx="4210762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890183"/>
            <a:ext cx="4210762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11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546" y="1890183"/>
            <a:ext cx="2849563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0565" y="1890183"/>
            <a:ext cx="5573514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5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546" y="1890183"/>
            <a:ext cx="5572125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6068" y="1890183"/>
            <a:ext cx="2848011" cy="329814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06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531" y="1193643"/>
            <a:ext cx="7937500" cy="3027270"/>
          </a:xfrm>
        </p:spPr>
        <p:txBody>
          <a:bodyPr>
            <a:normAutofit/>
          </a:bodyPr>
          <a:lstStyle>
            <a:lvl1pPr marL="0" indent="0">
              <a:buNone/>
              <a:defRPr sz="2646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766547" y="955593"/>
            <a:ext cx="8547532" cy="3512467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19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77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58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7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22BF-A646-A844-AB38-E148A701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343F07D-310A-9F4B-B6D9-7E07936CC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4" y="1179091"/>
            <a:ext cx="8932862" cy="3856459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50BA6C-AB02-D93F-786D-4795F75025C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740E2-5A3B-4AB6-B625-3B7583FE36A4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011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A166A-FF88-9248-A063-CF16DC6F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E49B-C6F6-3D4F-AB54-F3C43A29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9BCEEA8-77B7-1653-148E-1507073843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5D14F-564D-4D90-8FD1-279896386023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87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3EBD-710A-3948-BFFF-AB17121D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CA3E-9AE3-7A45-814E-EFC6EE5E9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263" y="1079500"/>
            <a:ext cx="4421187" cy="395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31650-0350-3B4D-8311-FE88FB359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2850" y="1079500"/>
            <a:ext cx="4422775" cy="395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77D720F-93A2-FD3D-0A6E-B8313B1AF64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BF338-E258-401C-ACE9-0EA217AA3900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593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86D2-9D12-1641-AEE2-E21F42159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021" y="0"/>
            <a:ext cx="8996362" cy="941388"/>
          </a:xfrm>
        </p:spPr>
        <p:txBody>
          <a:bodyPr/>
          <a:lstStyle>
            <a:lvl1pPr>
              <a:lnSpc>
                <a:spcPts val="3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B210FB-1E65-2B39-414E-AE2BA0A1D8E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7493E-92C9-4559-8248-1A14A7EEDC34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257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ecorative image">
            <a:extLst>
              <a:ext uri="{FF2B5EF4-FFF2-40B4-BE49-F238E27FC236}">
                <a16:creationId xmlns:a16="http://schemas.microsoft.com/office/drawing/2014/main" id="{CF74B6D6-E757-4524-8826-88EFFE059A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0080624" cy="56705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19" y="1303780"/>
            <a:ext cx="4702969" cy="3755346"/>
          </a:xfrm>
        </p:spPr>
        <p:txBody>
          <a:bodyPr/>
          <a:lstStyle>
            <a:lvl1pPr>
              <a:defRPr>
                <a:solidFill>
                  <a:srgbClr val="1F4038"/>
                </a:solidFill>
              </a:defRPr>
            </a:lvl1pPr>
            <a:lvl2pPr>
              <a:defRPr>
                <a:solidFill>
                  <a:srgbClr val="1F4038"/>
                </a:solidFill>
              </a:defRPr>
            </a:lvl2pPr>
            <a:lvl3pPr>
              <a:defRPr>
                <a:solidFill>
                  <a:srgbClr val="1F4038"/>
                </a:solidFill>
              </a:defRPr>
            </a:lvl3pPr>
            <a:lvl4pPr>
              <a:defRPr>
                <a:solidFill>
                  <a:srgbClr val="1F4038"/>
                </a:solidFill>
              </a:defRPr>
            </a:lvl4pPr>
            <a:lvl5pPr>
              <a:defRPr>
                <a:solidFill>
                  <a:srgbClr val="1F4038"/>
                </a:solidFill>
              </a:defRPr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3422" y="1303780"/>
            <a:ext cx="4702969" cy="3755347"/>
          </a:xfrm>
        </p:spPr>
        <p:txBody>
          <a:bodyPr/>
          <a:lstStyle>
            <a:lvl1pPr>
              <a:defRPr>
                <a:solidFill>
                  <a:srgbClr val="1F4038"/>
                </a:solidFill>
              </a:defRPr>
            </a:lvl1pPr>
            <a:lvl2pPr>
              <a:defRPr>
                <a:solidFill>
                  <a:srgbClr val="1F4038"/>
                </a:solidFill>
              </a:defRPr>
            </a:lvl2pPr>
            <a:lvl3pPr>
              <a:defRPr>
                <a:solidFill>
                  <a:srgbClr val="1F4038"/>
                </a:solidFill>
              </a:defRPr>
            </a:lvl3pPr>
            <a:lvl4pPr>
              <a:defRPr>
                <a:solidFill>
                  <a:srgbClr val="1F4038"/>
                </a:solidFill>
              </a:defRPr>
            </a:lvl4pPr>
            <a:lvl5pPr>
              <a:defRPr>
                <a:solidFill>
                  <a:srgbClr val="1F4038"/>
                </a:solidFill>
              </a:defRPr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0BAA81-ADFD-4C32-9C3A-216F1A68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AE3C9-D1D9-4399-B364-A3CA6094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344F-B4DC-4B32-A8EB-9B38A5247E76}" type="datetime1">
              <a:rPr lang="en-GB" smtClean="0"/>
              <a:t>23/02/2024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42633-ED9F-4487-BB13-689C66B9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9D713-F476-4F66-A2D8-314AE193D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17DE-E405-4DE1-9361-D101FB38D02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18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l-Ou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ecorative image">
            <a:extLst>
              <a:ext uri="{FF2B5EF4-FFF2-40B4-BE49-F238E27FC236}">
                <a16:creationId xmlns:a16="http://schemas.microsoft.com/office/drawing/2014/main" id="{31DCDB9F-CB20-46A9-8125-4CC095CB14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0080624" cy="56705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20" y="1303780"/>
            <a:ext cx="9629074" cy="3720833"/>
          </a:xfrm>
        </p:spPr>
        <p:txBody>
          <a:bodyPr>
            <a:normAutofit/>
          </a:bodyPr>
          <a:lstStyle>
            <a:lvl1pPr marL="0" indent="0">
              <a:buNone/>
              <a:defRPr sz="2646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81C448-1AD0-44D6-A41D-8CA6B2280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ED1E3-0A8E-486A-840A-A1DE6FE8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A54D-3523-45E3-80F3-13B07D4CA0C1}" type="datetime1">
              <a:rPr lang="en-GB" smtClean="0"/>
              <a:t>23/02/2024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C091B-6C0D-4332-80BD-D8C9E155A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CBB10-47BD-43AC-A94B-4767BD67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17DE-E405-4DE1-9361-D101FB38D02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1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1001" y="0"/>
            <a:ext cx="10101626" cy="5686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19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964406" y="1512147"/>
            <a:ext cx="8151813" cy="1535960"/>
          </a:xfrm>
        </p:spPr>
        <p:txBody>
          <a:bodyPr anchor="t">
            <a:normAutofit/>
          </a:bodyPr>
          <a:lstStyle>
            <a:lvl1pPr algn="l">
              <a:defRPr sz="372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964406" y="3125500"/>
            <a:ext cx="8151813" cy="781013"/>
          </a:xfrm>
        </p:spPr>
        <p:txBody>
          <a:bodyPr/>
          <a:lstStyle>
            <a:lvl1pPr marL="0" indent="0" algn="l">
              <a:buNone/>
              <a:defRPr sz="1985">
                <a:solidFill>
                  <a:schemeClr val="bg1"/>
                </a:solidFill>
              </a:defRPr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739" y="392920"/>
            <a:ext cx="2182813" cy="33241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65969" y="1366290"/>
            <a:ext cx="8548688" cy="269090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19"/>
          </a:p>
        </p:txBody>
      </p:sp>
    </p:spTree>
    <p:extLst>
      <p:ext uri="{BB962C8B-B14F-4D97-AF65-F5344CB8AC3E}">
        <p14:creationId xmlns:p14="http://schemas.microsoft.com/office/powerpoint/2010/main" val="3990449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406" y="1814055"/>
            <a:ext cx="8151813" cy="1235317"/>
          </a:xfrm>
        </p:spPr>
        <p:txBody>
          <a:bodyPr anchor="t">
            <a:normAutofit/>
          </a:bodyPr>
          <a:lstStyle>
            <a:lvl1pPr>
              <a:defRPr sz="3308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406" y="3125500"/>
            <a:ext cx="8151813" cy="779887"/>
          </a:xfrm>
        </p:spPr>
        <p:txBody>
          <a:bodyPr/>
          <a:lstStyle>
            <a:lvl1pPr marL="0" indent="0">
              <a:buNone/>
              <a:defRPr sz="1985">
                <a:solidFill>
                  <a:schemeClr val="tx2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65969" y="1663403"/>
            <a:ext cx="8548688" cy="239263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19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46" y="295813"/>
            <a:ext cx="2733955" cy="41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6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13416B-2E4C-D84F-8FBB-FFCAC599B4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199313" y="5356225"/>
            <a:ext cx="2336800" cy="219075"/>
          </a:xfrm>
          <a:prstGeom prst="rect">
            <a:avLst/>
          </a:prstGeom>
          <a:noFill/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spcBef>
                <a:spcPts val="25"/>
              </a:spcBef>
              <a:spcAft>
                <a:spcPts val="25"/>
              </a:spcAft>
              <a:buSzPct val="10000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E74412D0-CCCA-4337-A4A2-C267CF5410EB}" type="slidenum">
              <a:rPr lang="de-AT" altLang="en-US"/>
              <a:pPr/>
              <a:t>‹#›</a:t>
            </a:fld>
            <a:r>
              <a:rPr lang="de-AT" altLang="en-US"/>
              <a:t> 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75E216-C9E5-0610-5DF7-553332975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0"/>
            <a:ext cx="8996362" cy="94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57ACEE-FA8B-3C12-64E6-6BEA90686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079500"/>
            <a:ext cx="8996362" cy="395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3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11A6F5-269B-524E-8593-9A427583EF8B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449263" y="939800"/>
            <a:ext cx="8996362" cy="0"/>
          </a:xfrm>
          <a:prstGeom prst="line">
            <a:avLst/>
          </a:prstGeom>
          <a:solidFill>
            <a:srgbClr val="00B8FF"/>
          </a:solidFill>
          <a:ln w="38100" cap="flat" cmpd="sng" algn="ctr">
            <a:gradFill flip="none" rotWithShape="1">
              <a:gsLst>
                <a:gs pos="0">
                  <a:srgbClr val="07716C"/>
                </a:gs>
                <a:gs pos="100000">
                  <a:srgbClr val="19B790"/>
                </a:gs>
              </a:gsLst>
              <a:lin ang="108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2" r:id="rId2"/>
    <p:sldLayoutId id="2147483783" r:id="rId3"/>
    <p:sldLayoutId id="2147483784" r:id="rId4"/>
    <p:sldLayoutId id="2147483785" r:id="rId5"/>
    <p:sldLayoutId id="2147483788" r:id="rId6"/>
    <p:sldLayoutId id="2147483789" r:id="rId7"/>
  </p:sldLayoutIdLst>
  <p:txStyles>
    <p:titleStyle>
      <a:lvl1pPr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07716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7716C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7716C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7716C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7716C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 b="1">
          <a:solidFill>
            <a:srgbClr val="FFFFFF"/>
          </a:solidFill>
          <a:latin typeface="Mr Eaves XL Mod OT" panose="020B0603060502020204" pitchFamily="34" charset="77"/>
          <a:cs typeface="Tahoma" panose="020B0604030504040204" pitchFamily="34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 b="1">
          <a:solidFill>
            <a:srgbClr val="FFFFFF"/>
          </a:solidFill>
          <a:latin typeface="Mr Eaves XL Mod OT" panose="020B0603060502020204" pitchFamily="34" charset="77"/>
          <a:cs typeface="Tahoma" panose="020B0604030504040204" pitchFamily="34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 b="1">
          <a:solidFill>
            <a:srgbClr val="FFFFFF"/>
          </a:solidFill>
          <a:latin typeface="Mr Eaves XL Mod OT" panose="020B0603060502020204" pitchFamily="34" charset="77"/>
          <a:cs typeface="Tahoma" panose="020B0604030504040204" pitchFamily="34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25"/>
        </a:spcAft>
        <a:buClr>
          <a:srgbClr val="000000"/>
        </a:buClr>
        <a:buSzPct val="100000"/>
        <a:buFont typeface="Times New Roman" panose="02020603050405020304" pitchFamily="18" charset="0"/>
        <a:defRPr sz="2500" b="1">
          <a:solidFill>
            <a:srgbClr val="FFFFFF"/>
          </a:solidFill>
          <a:latin typeface="Mr Eaves XL Mod OT" panose="020B0603060502020204" pitchFamily="34" charset="77"/>
          <a:cs typeface="Tahoma" panose="020B0604030504040204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83000"/>
        </a:lnSpc>
        <a:spcBef>
          <a:spcPts val="25"/>
        </a:spcBef>
        <a:spcAft>
          <a:spcPts val="95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0" fontAlgn="base" hangingPunct="0">
        <a:lnSpc>
          <a:spcPct val="83000"/>
        </a:lnSpc>
        <a:spcBef>
          <a:spcPts val="25"/>
        </a:spcBef>
        <a:spcAft>
          <a:spcPts val="863"/>
        </a:spcAft>
        <a:buClr>
          <a:srgbClr val="000000"/>
        </a:buClr>
        <a:buSzPct val="100000"/>
        <a:buFont typeface="Times New Roman" panose="02020603050405020304" pitchFamily="18" charset="0"/>
        <a:defRPr sz="17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66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45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0" fontAlgn="base" hangingPunct="0">
        <a:lnSpc>
          <a:spcPct val="83000"/>
        </a:lnSpc>
        <a:spcBef>
          <a:spcPts val="25"/>
        </a:spcBef>
        <a:spcAft>
          <a:spcPts val="238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548" y="955594"/>
            <a:ext cx="8547531" cy="8085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548" y="1890184"/>
            <a:ext cx="8547531" cy="329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6547" y="5390523"/>
            <a:ext cx="7507965" cy="167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 b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9524" y="5390523"/>
            <a:ext cx="864555" cy="167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766547" y="5326577"/>
            <a:ext cx="85475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46" y="295813"/>
            <a:ext cx="2733955" cy="41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</p:sldLayoutIdLst>
  <p:hf hdr="0" ftr="0" dt="0"/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2811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8610" indent="-178610" algn="l" defTabSz="756117" rtl="0" eaLnBrk="1" latinLnBrk="0" hangingPunct="1">
        <a:lnSpc>
          <a:spcPct val="90000"/>
        </a:lnSpc>
        <a:spcBef>
          <a:spcPts val="992"/>
        </a:spcBef>
        <a:buClr>
          <a:schemeClr val="tx2"/>
        </a:buClr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386989" indent="-178610" algn="l" defTabSz="756117" rtl="0" eaLnBrk="1" latinLnBrk="0" hangingPunct="1">
        <a:lnSpc>
          <a:spcPct val="90000"/>
        </a:lnSpc>
        <a:spcBef>
          <a:spcPts val="331"/>
        </a:spcBef>
        <a:buClr>
          <a:schemeClr val="tx2"/>
        </a:buClr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595368" indent="-178610" algn="l" defTabSz="756117" rtl="0" eaLnBrk="1" latinLnBrk="0" hangingPunct="1">
        <a:lnSpc>
          <a:spcPct val="90000"/>
        </a:lnSpc>
        <a:spcBef>
          <a:spcPts val="248"/>
        </a:spcBef>
        <a:buClr>
          <a:schemeClr val="tx2"/>
        </a:buClr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803747" indent="-178610" algn="l" defTabSz="756117" rtl="0" eaLnBrk="1" latinLnBrk="0" hangingPunct="1">
        <a:lnSpc>
          <a:spcPct val="90000"/>
        </a:lnSpc>
        <a:spcBef>
          <a:spcPts val="248"/>
        </a:spcBef>
        <a:buClr>
          <a:schemeClr val="tx2"/>
        </a:buClr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165"/>
        </a:spcBef>
        <a:buFont typeface="Arial" panose="020B0604020202020204" pitchFamily="34" charset="0"/>
        <a:buChar char="•"/>
        <a:defRPr sz="1158" kern="1200">
          <a:solidFill>
            <a:schemeClr val="tx2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864" y="1703733"/>
            <a:ext cx="7560840" cy="1948895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1200"/>
              </a:spcBef>
              <a:spcAft>
                <a:spcPts val="2400"/>
              </a:spcAft>
            </a:pPr>
            <a:r>
              <a:rPr lang="en-US" altLang="en-US" sz="3200" dirty="0"/>
              <a:t>ONR NGO Forum</a:t>
            </a:r>
            <a:br>
              <a:rPr lang="en-US" altLang="en-US" sz="2000" dirty="0">
                <a:solidFill>
                  <a:schemeClr val="tx1"/>
                </a:solidFill>
              </a:rPr>
            </a:b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Virtual Meeting</a:t>
            </a:r>
            <a:br>
              <a:rPr lang="en-US" altLang="en-US" sz="2400" dirty="0">
                <a:solidFill>
                  <a:schemeClr val="tx1"/>
                </a:solidFill>
              </a:rPr>
            </a:br>
            <a:br>
              <a:rPr lang="en-US" altLang="en-US" sz="800" dirty="0">
                <a:solidFill>
                  <a:schemeClr val="tx1"/>
                </a:solidFill>
              </a:rPr>
            </a:br>
            <a:r>
              <a:rPr lang="en-GB" altLang="en-US" sz="2000" dirty="0">
                <a:solidFill>
                  <a:schemeClr val="tx1"/>
                </a:solidFill>
              </a:rPr>
              <a:t>16 November 2023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FFE1D-FE3A-BC51-46D2-1761C564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EPR fuel and core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9C858-7C0A-60B7-7DE3-237292D1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3" y="1539131"/>
            <a:ext cx="8932862" cy="3856459"/>
          </a:xfrm>
        </p:spPr>
        <p:txBody>
          <a:bodyPr/>
          <a:lstStyle/>
          <a:p>
            <a:pPr marL="342900" indent="-342900"/>
            <a:r>
              <a:rPr lang="en-GB" sz="1800" dirty="0">
                <a:solidFill>
                  <a:srgbClr val="07716C"/>
                </a:solidFill>
              </a:rPr>
              <a:t>Key Taishan experience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Fuel failures detected in Taishan unit 1 during cycle 2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Flow rate fluctuations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Clad oxidation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Fuel assembly grid wear</a:t>
            </a:r>
          </a:p>
          <a:p>
            <a:pPr marL="342900" indent="-342900"/>
            <a:r>
              <a:rPr lang="en-GB" sz="1800" dirty="0">
                <a:solidFill>
                  <a:srgbClr val="07716C"/>
                </a:solidFill>
              </a:rPr>
              <a:t>Current status of Taishan reactors (position in October 2023)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Unit 1 in outage since late January 2023 (after cycle 2)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Unit 2 operational (cycle 3)</a:t>
            </a:r>
          </a:p>
          <a:p>
            <a:pPr marL="342900" indent="-342900"/>
            <a:r>
              <a:rPr lang="en-GB" sz="1800" dirty="0" err="1">
                <a:solidFill>
                  <a:srgbClr val="07716C"/>
                </a:solidFill>
              </a:rPr>
              <a:t>Olkiluoto</a:t>
            </a:r>
            <a:r>
              <a:rPr lang="en-GB" sz="1800" dirty="0">
                <a:solidFill>
                  <a:srgbClr val="07716C"/>
                </a:solidFill>
              </a:rPr>
              <a:t> 3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Started commercial operation (cycle 1) in mid-April 2023</a:t>
            </a:r>
          </a:p>
        </p:txBody>
      </p:sp>
    </p:spTree>
    <p:extLst>
      <p:ext uri="{BB962C8B-B14F-4D97-AF65-F5344CB8AC3E}">
        <p14:creationId xmlns:p14="http://schemas.microsoft.com/office/powerpoint/2010/main" val="213151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9DBC-327B-6C88-5A5E-814FFA7D6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EPR fuel and core experience – current 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3DC02-DB15-64D1-A95D-99EA7FE88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3" y="1395115"/>
            <a:ext cx="8695504" cy="3856459"/>
          </a:xfrm>
        </p:spPr>
        <p:txBody>
          <a:bodyPr/>
          <a:lstStyle/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ONR is continuing engagement with other nuclear regulators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The last meeting was in October 2023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We are having regular engagement with NNB on its response to the Taishan fuel and core experience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There is a good understanding of the direct causes of the phenomena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Proposals have been made by NNB to modify the fuel assembly design: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Resistant to the direct causes of the fuel failures (radiation induced stress corrosion cracking of the fuel assembly grid springs)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Other options are being explored, including a flow distribution device, to address the flow rate fluctuations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No decision yet made whether further modifications are needed or within what timescale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Based on the engagement to date ONR is confident NNB understands and is adequately addressing the operational experience, and a suitable safety justification can be made</a:t>
            </a:r>
          </a:p>
        </p:txBody>
      </p:sp>
    </p:spTree>
    <p:extLst>
      <p:ext uri="{BB962C8B-B14F-4D97-AF65-F5344CB8AC3E}">
        <p14:creationId xmlns:p14="http://schemas.microsoft.com/office/powerpoint/2010/main" val="3547658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7290-A86A-A6FE-D69D-BEB4B47CD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EPR fuel and core experience – 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C60F2-203D-8319-5916-F16CA2773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3" y="1539131"/>
            <a:ext cx="8623496" cy="2880320"/>
          </a:xfrm>
        </p:spPr>
        <p:txBody>
          <a:bodyPr/>
          <a:lstStyle/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Continue engagement with other regulators and NNB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NNB producing safety case to justify fuel assembly modifications before start of fuel assembly manufacturing: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This will be subject to detailed assessment by ONR specialist inspectors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Fuel delivery to site and fuel load will be permissioned activities</a:t>
            </a:r>
          </a:p>
          <a:p>
            <a:pPr marL="342900" indent="-342900"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As part of our permissioning, focus will be on: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NNB has fully understood all the Taishan fuel and core operational experience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Any necessary modifications have been implemented </a:t>
            </a:r>
          </a:p>
          <a:p>
            <a:pPr marL="742950" lvl="1" indent="-285750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The reactor is safe to operate</a:t>
            </a:r>
          </a:p>
        </p:txBody>
      </p:sp>
    </p:spTree>
    <p:extLst>
      <p:ext uri="{BB962C8B-B14F-4D97-AF65-F5344CB8AC3E}">
        <p14:creationId xmlns:p14="http://schemas.microsoft.com/office/powerpoint/2010/main" val="153937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CE2E-D447-1B48-C46C-CA0BE685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0" dirty="0"/>
              <a:t>Generic Design Assessment update</a:t>
            </a:r>
            <a:endParaRPr lang="en-GB" sz="28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81CB-CA61-13A4-1BB0-051D7CBC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395115"/>
            <a:ext cx="8996362" cy="3956050"/>
          </a:xfrm>
        </p:spPr>
        <p:txBody>
          <a:bodyPr/>
          <a:lstStyle/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Rolls-Royce SMR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Currently undergoing GDA – in step 2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Step 2 scheduled to complete in summer 2024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Great British Nuclear competition 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Aiming to identify which SMR technologies HMG should support the development of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Short list of six companies recently announced </a:t>
            </a:r>
          </a:p>
          <a:p>
            <a:pPr marL="1200150" lvl="2" indent="-285750">
              <a:buClr>
                <a:srgbClr val="07716C"/>
              </a:buClr>
              <a:buFont typeface="Arial" panose="020B0604020202020204" pitchFamily="34" charset="0"/>
              <a:buChar char="•"/>
            </a:pPr>
            <a:r>
              <a:rPr lang="en-GB" dirty="0"/>
              <a:t>RR SMR, </a:t>
            </a:r>
            <a:r>
              <a:rPr lang="en-GB" dirty="0" err="1"/>
              <a:t>Holtec</a:t>
            </a:r>
            <a:r>
              <a:rPr lang="en-GB" dirty="0"/>
              <a:t>, GE Hitachi, Westinghouse, </a:t>
            </a:r>
            <a:r>
              <a:rPr lang="en-GB" dirty="0" err="1"/>
              <a:t>NuScale</a:t>
            </a:r>
            <a:r>
              <a:rPr lang="en-GB" dirty="0"/>
              <a:t>, EDF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GBN expected to pick two companies to support with funding to take forward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GBN is also expected to identify specific sites for the selected technologies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ONR is anticipating commencing two further GDAs in the near future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Requesting Party funding for these GDAs is dependent on the outcome of the government’s Future Nuclear Enabling Fund competition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33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828" y="1519828"/>
            <a:ext cx="8244916" cy="2336694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Update on recently concluded climate change workshops</a:t>
            </a:r>
            <a:br>
              <a:rPr lang="en-US" altLang="en-US" sz="2400" dirty="0">
                <a:solidFill>
                  <a:schemeClr val="tx1"/>
                </a:solidFill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Katy Attwater, Stop Hinkley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Rachel Grant, ONR Co-chair</a:t>
            </a:r>
          </a:p>
        </p:txBody>
      </p:sp>
    </p:spTree>
    <p:extLst>
      <p:ext uri="{BB962C8B-B14F-4D97-AF65-F5344CB8AC3E}">
        <p14:creationId xmlns:p14="http://schemas.microsoft.com/office/powerpoint/2010/main" val="3194779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872" y="1553755"/>
            <a:ext cx="7776864" cy="2073608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Update on ONR’s strategy 2025-2030 – how can NGOs get involved?</a:t>
            </a:r>
            <a:b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Rachel Grant, ONR Co-chair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96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860" y="1683147"/>
            <a:ext cx="8136904" cy="2073608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New ONR website – NGO user feedback request</a:t>
            </a:r>
            <a:br>
              <a:rPr lang="en-US" altLang="en-US" sz="2400" dirty="0">
                <a:solidFill>
                  <a:schemeClr val="tx1"/>
                </a:solidFill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Rachel Grant, ONR Co-chair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95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860" y="1841912"/>
            <a:ext cx="8136904" cy="1556544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Any other business</a:t>
            </a:r>
            <a:br>
              <a:rPr lang="en-US" altLang="en-US" sz="2400" dirty="0">
                <a:solidFill>
                  <a:schemeClr val="tx1"/>
                </a:solidFill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All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9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864" y="1803436"/>
            <a:ext cx="8064896" cy="1819629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Summary and close</a:t>
            </a:r>
            <a:br>
              <a:rPr lang="en-US" altLang="en-US" sz="3200" dirty="0">
                <a:solidFill>
                  <a:schemeClr val="tx1"/>
                </a:solidFill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Dr Jill Sutcliffe, NGO Co-chair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Rachel Grant, ONR Co-chair</a:t>
            </a:r>
          </a:p>
        </p:txBody>
      </p:sp>
    </p:spTree>
    <p:extLst>
      <p:ext uri="{BB962C8B-B14F-4D97-AF65-F5344CB8AC3E}">
        <p14:creationId xmlns:p14="http://schemas.microsoft.com/office/powerpoint/2010/main" val="269712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832" y="1726233"/>
            <a:ext cx="8352928" cy="1886506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1200"/>
              </a:spcBef>
              <a:spcAft>
                <a:spcPts val="2400"/>
              </a:spcAft>
            </a:pPr>
            <a:r>
              <a:rPr lang="en-GB" sz="3200" dirty="0"/>
              <a:t>Welcome / introductions and matters arising </a:t>
            </a:r>
            <a:br>
              <a:rPr lang="en-GB" sz="3200" dirty="0"/>
            </a:br>
            <a:br>
              <a:rPr lang="en-GB" sz="3200" dirty="0"/>
            </a:br>
            <a:r>
              <a:rPr lang="en-GB" sz="1800" dirty="0">
                <a:solidFill>
                  <a:schemeClr val="tx1"/>
                </a:solidFill>
              </a:rPr>
              <a:t>Dr </a:t>
            </a:r>
            <a:r>
              <a:rPr lang="en-US" altLang="en-US" sz="1800" dirty="0">
                <a:solidFill>
                  <a:schemeClr val="tx1"/>
                </a:solidFill>
              </a:rPr>
              <a:t>Jill Sutcliffe, NGO Co-chair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Rachel Grant, ONR Co-chair (ONR Director of Policy and Communications)</a:t>
            </a:r>
          </a:p>
        </p:txBody>
      </p:sp>
    </p:spTree>
    <p:extLst>
      <p:ext uri="{BB962C8B-B14F-4D97-AF65-F5344CB8AC3E}">
        <p14:creationId xmlns:p14="http://schemas.microsoft.com/office/powerpoint/2010/main" val="274551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844" y="1698978"/>
            <a:ext cx="8424936" cy="2142794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/>
              <a:t>Update from ONR Chief Executive and Chief Nuclear Inspector </a:t>
            </a:r>
            <a:br>
              <a:rPr lang="en-US" altLang="en-US" sz="2000" dirty="0">
                <a:solidFill>
                  <a:schemeClr val="tx1"/>
                </a:solidFill>
              </a:rPr>
            </a:br>
            <a:br>
              <a:rPr lang="en-US" altLang="en-US" sz="8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Mark Foy</a:t>
            </a:r>
            <a:br>
              <a:rPr lang="en-US" altLang="en-US" sz="2400" dirty="0">
                <a:solidFill>
                  <a:schemeClr val="tx1"/>
                </a:solidFill>
              </a:rPr>
            </a:b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0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0557-2BDD-F68F-F615-845A032E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Update from ONR Chief Executive and Chief Nuclear Inspector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7A16C-4E8D-B8E5-A17B-5C5FF5B096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CNI annual report – key findings</a:t>
            </a:r>
          </a:p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ONR board changes </a:t>
            </a:r>
          </a:p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Key international activities  </a:t>
            </a:r>
          </a:p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Ethics update – UKHSA meeting</a:t>
            </a:r>
          </a:p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Flooding concerns at the Rolls-Royce Raynesway site/SZC concerns</a:t>
            </a:r>
          </a:p>
          <a:p>
            <a:pPr marL="342900" lvl="0" indent="-34290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ts val="1200"/>
              <a:buFont typeface="Helvetica" panose="020B0604020202020204" pitchFamily="34" charset="0"/>
              <a:buChar char="-"/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GDF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0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816" y="1912180"/>
            <a:ext cx="8136904" cy="1884262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Update on siting since our last meeting</a:t>
            </a:r>
            <a:br>
              <a:rPr lang="en-US" altLang="en-US" sz="2400" dirty="0">
                <a:solidFill>
                  <a:schemeClr val="tx1"/>
                </a:solidFill>
              </a:rPr>
            </a:b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Rachel Grant, ONR Co-chair</a:t>
            </a:r>
            <a:br>
              <a:rPr lang="en-US" altLang="en-US" sz="2400" dirty="0">
                <a:solidFill>
                  <a:schemeClr val="tx1"/>
                </a:solidFill>
              </a:rPr>
            </a:b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7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872" y="2403227"/>
            <a:ext cx="7560840" cy="666813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GB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Refreshment break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58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D4C3218-87AA-113A-BC91-7771CBECB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850" y="1323107"/>
            <a:ext cx="8316924" cy="2530593"/>
          </a:xfrm>
          <a:ln>
            <a:round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Update on HPC construction, SZC, Taishan and GDA activities</a:t>
            </a:r>
            <a:b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Shane Turner</a:t>
            </a: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Superintending Inspector 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GB" altLang="en-US" sz="2000" dirty="0">
                <a:solidFill>
                  <a:schemeClr val="tx1"/>
                </a:solidFill>
              </a:rPr>
              <a:t>Head of Nuclear Safety Regulation - Hinkley Point C and Sizewell C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940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CE2E-D447-1B48-C46C-CA0BE685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Hinkley Point 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81CB-CA61-13A4-1BB0-051D7CBC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395115"/>
            <a:ext cx="8996362" cy="3956050"/>
          </a:xfrm>
        </p:spPr>
        <p:txBody>
          <a:bodyPr/>
          <a:lstStyle/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Project at peak civil engineering and will move into a significant installation and start of early commissioning phase in the next year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Key ONR focus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Nuclear site health and safety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Quality of construction, manufactured components, and installation activities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Projects readiness for the next phases including changes in risk profile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Delivering inspection programme, focused on matters that are novel, complex, higher risk and/or based on intelligence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Upcoming permissioning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Unit 1 containment dome lift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Release of first steam generators from the factory in France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Installation of unit 1 reactor pressure vessel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Start of early commissioning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3797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CE2E-D447-1B48-C46C-CA0BE685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0" dirty="0"/>
              <a:t>Sizewell 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81CB-CA61-13A4-1BB0-051D7CBC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179091"/>
            <a:ext cx="8996362" cy="4248472"/>
          </a:xfrm>
        </p:spPr>
        <p:txBody>
          <a:bodyPr/>
          <a:lstStyle/>
          <a:p>
            <a:r>
              <a:rPr lang="en-GB" sz="1800" dirty="0">
                <a:solidFill>
                  <a:srgbClr val="07716C"/>
                </a:solidFill>
              </a:rPr>
              <a:t>Nuclear Site Licence (NSL) assessment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Assessment and inspections currently ongoing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Aim to make an NSL grant decision by the end of April 2024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Key matters being considered: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Resolution of shareholder agreement constraints and project governance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Security of land tenure over the site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Further development of the applicant’s organisational structure and capability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Further site and hazard characterisation studies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Development of emergency arrangements</a:t>
            </a:r>
          </a:p>
          <a:p>
            <a:pPr lvl="1">
              <a:buClr>
                <a:srgbClr val="07716C"/>
              </a:buClr>
              <a:buSzPct val="130000"/>
              <a:buFont typeface="Arial" panose="020B0604020202020204" pitchFamily="34" charset="0"/>
              <a:buChar char="•"/>
            </a:pPr>
            <a:r>
              <a:rPr lang="en-GB" sz="1400" dirty="0"/>
              <a:t>Establishment of arrangements for compliance with licence conditions and other statutory requirements (e.g. Construction (Design and Management) Regulations 2015)</a:t>
            </a:r>
          </a:p>
          <a:p>
            <a:r>
              <a:rPr lang="en-GB" sz="1800" dirty="0">
                <a:solidFill>
                  <a:srgbClr val="07716C"/>
                </a:solidFill>
              </a:rPr>
              <a:t>Other areas of interest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Ground preparation and early engineering design activities</a:t>
            </a:r>
          </a:p>
          <a:p>
            <a:pPr>
              <a:buClr>
                <a:srgbClr val="07716C"/>
              </a:buClr>
              <a:buSzPct val="150000"/>
              <a:buFont typeface="Arial" panose="020B0604020202020204" pitchFamily="34" charset="0"/>
              <a:buChar char="•"/>
            </a:pPr>
            <a:r>
              <a:rPr lang="en-GB" sz="1600" dirty="0"/>
              <a:t>Activities on site in the period post any NSL grant 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9293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Source Sans Pro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Source Sans Pro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NR Theme - Teal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D0BBD536-5107-4B9E-89EC-098CCBD032A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851</Words>
  <Application>Microsoft Office PowerPoint</Application>
  <PresentationFormat>Custom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Helvetica</vt:lpstr>
      <vt:lpstr>Mr Eaves XL Mod OT</vt:lpstr>
      <vt:lpstr>Source Sans Pro</vt:lpstr>
      <vt:lpstr>Times New Roman</vt:lpstr>
      <vt:lpstr>Wingdings</vt:lpstr>
      <vt:lpstr>Office Theme</vt:lpstr>
      <vt:lpstr>ONR Theme - Teal</vt:lpstr>
      <vt:lpstr>ONR NGO Forum  Virtual Meeting  16 November 2023</vt:lpstr>
      <vt:lpstr>Welcome / introductions and matters arising   Dr Jill Sutcliffe, NGO Co-chair Rachel Grant, ONR Co-chair (ONR Director of Policy and Communications)</vt:lpstr>
      <vt:lpstr>Update from ONR Chief Executive and Chief Nuclear Inspector   Mark Foy </vt:lpstr>
      <vt:lpstr> Update from ONR Chief Executive and Chief Nuclear Inspector  </vt:lpstr>
      <vt:lpstr>Update on siting since our last meeting  Rachel Grant, ONR Co-chair </vt:lpstr>
      <vt:lpstr>Refreshment break</vt:lpstr>
      <vt:lpstr>Update on HPC construction, SZC, Taishan and GDA activities  Shane Turner Superintending Inspector  Head of Nuclear Safety Regulation - Hinkley Point C and Sizewell C</vt:lpstr>
      <vt:lpstr>Hinkley Point C update</vt:lpstr>
      <vt:lpstr>Sizewell C update</vt:lpstr>
      <vt:lpstr>EPR fuel and core experience</vt:lpstr>
      <vt:lpstr>EPR fuel and core experience – current position</vt:lpstr>
      <vt:lpstr>EPR fuel and core experience – next steps</vt:lpstr>
      <vt:lpstr>Generic Design Assessment update</vt:lpstr>
      <vt:lpstr>Update on recently concluded climate change workshops  Katy Attwater, Stop Hinkley Rachel Grant, ONR Co-chair</vt:lpstr>
      <vt:lpstr>Update on ONR’s strategy 2025-2030 – how can NGOs get involved?  Rachel Grant, ONR Co-chair</vt:lpstr>
      <vt:lpstr>New ONR website – NGO user feedback request  Rachel Grant, ONR Co-chair</vt:lpstr>
      <vt:lpstr>Any other business  All</vt:lpstr>
      <vt:lpstr>Summary and close  Dr Jill Sutcliffe, NGO Co-chair Rachel Grant, ONR Co-chair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Vivid</dc:title>
  <cp:revision>33</cp:revision>
  <cp:lastPrinted>1601-01-01T00:00:00Z</cp:lastPrinted>
  <dcterms:created xsi:type="dcterms:W3CDTF">2022-12-20T13:57:07Z</dcterms:created>
  <dcterms:modified xsi:type="dcterms:W3CDTF">2024-02-23T16:16:22Z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5e003a-90eb-47c9-a506-ad47e7a0b281_ActionId">
    <vt:lpwstr>79faf1a9-f2ab-4d36-b4d8-5d1eeaa7e218</vt:lpwstr>
  </property>
  <property fmtid="{D5CDD505-2E9C-101B-9397-08002B2CF9AE}" pid="3" name="MSIP_Label_9e5e003a-90eb-47c9-a506-ad47e7a0b281_ContentBits">
    <vt:lpwstr>0</vt:lpwstr>
  </property>
  <property fmtid="{D5CDD505-2E9C-101B-9397-08002B2CF9AE}" pid="4" name="MSIP_Label_9e5e003a-90eb-47c9-a506-ad47e7a0b281_Enabled">
    <vt:lpwstr>true</vt:lpwstr>
  </property>
  <property fmtid="{D5CDD505-2E9C-101B-9397-08002B2CF9AE}" pid="5" name="MSIP_Label_9e5e003a-90eb-47c9-a506-ad47e7a0b281_Method">
    <vt:lpwstr>Privileged</vt:lpwstr>
  </property>
  <property fmtid="{D5CDD505-2E9C-101B-9397-08002B2CF9AE}" pid="6" name="MSIP_Label_9e5e003a-90eb-47c9-a506-ad47e7a0b281_Name">
    <vt:lpwstr>OFFICIAL</vt:lpwstr>
  </property>
  <property fmtid="{D5CDD505-2E9C-101B-9397-08002B2CF9AE}" pid="7" name="MSIP_Label_9e5e003a-90eb-47c9-a506-ad47e7a0b281_SetDate">
    <vt:lpwstr>2022-12-20T14:12:24Z</vt:lpwstr>
  </property>
  <property fmtid="{D5CDD505-2E9C-101B-9397-08002B2CF9AE}" pid="8" name="MSIP_Label_9e5e003a-90eb-47c9-a506-ad47e7a0b281_SiteId">
    <vt:lpwstr>742775df-8077-48d6-81d0-1e82a1f52cb8</vt:lpwstr>
  </property>
</Properties>
</file>